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Hin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98486A9-9B58-4290-B130-CF86AC2F7DFF}">
  <a:tblStyle styleId="{598486A9-9B58-4290-B130-CF86AC2F7DF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44" Type="http://schemas.openxmlformats.org/officeDocument/2006/relationships/font" Target="fonts/Hind-bold.fntdata"/><Relationship Id="rId21" Type="http://schemas.openxmlformats.org/officeDocument/2006/relationships/slide" Target="slides/slide15.xml"/><Relationship Id="rId43" Type="http://schemas.openxmlformats.org/officeDocument/2006/relationships/font" Target="fonts/Hin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0868274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0868274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f460bae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f460ba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f460bae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ff460bae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0868274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0868274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0a57874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0a57874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0868274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0868274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0868274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0868274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0a629322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0a62932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fe25aa70188386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fe25aa70188386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0a6293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0a6293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0a57874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0a57874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0a62932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0a62932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ff61cc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ff61cc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fff61cc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fff61cc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fff61c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fff61c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0a5787414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0a578741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0a578741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0a578741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0a578741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0a578741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0a578741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0a578741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007ad5d2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007ad5d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a578741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a578741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561887af_2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561887af_2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fe25aa70188386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fe25aa70188386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868274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868274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fe25aa70188386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fe25aa70188386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ff1e6db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ff1e6db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f1e6db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f1e6db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ff1e6db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ff1e6db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ff460ba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ff460b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ff460bae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ff460ba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001e8f15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001e8f15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flipH="1" rot="5400000">
            <a:off x="7987926" y="280752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flipH="1" rot="5400000">
            <a:off x="7711931" y="1152021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9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2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0" y="2377843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">
  <p:cSld name="BLANK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4" name="Google Shape;194;p1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1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26" name="Google Shape;26;p3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32" name="Google Shape;32;p3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mall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7934861" y="4"/>
            <a:ext cx="1209179" cy="2774603"/>
            <a:chOff x="7395202" y="-6"/>
            <a:chExt cx="1748884" cy="4013021"/>
          </a:xfrm>
        </p:grpSpPr>
        <p:sp>
          <p:nvSpPr>
            <p:cNvPr id="40" name="Google Shape;40;p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46" name="Google Shape;46;p4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67" name="Google Shape;67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8" name="Google Shape;68;p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6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82" name="Google Shape;82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Google Shape;83;p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Google Shape;89;p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8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98" name="Google Shape;98;p8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99" name="Google Shape;99;p8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100" name="Google Shape;100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1" name="Google Shape;101;p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7" name="Google Shape;107;p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5" name="Google Shape;115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6" name="Google Shape;116;p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2" name="Google Shape;122;p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30" name="Google Shape;130;p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i="0" sz="30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b="0" i="0" sz="24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3.jp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37.png"/><Relationship Id="rId8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860650" y="2722338"/>
            <a:ext cx="7422721" cy="910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D966"/>
                </a:solidFill>
                <a:latin typeface="Arial"/>
              </a:rPr>
              <a:t>Fifa Metrics FC</a:t>
            </a:r>
          </a:p>
        </p:txBody>
      </p:sp>
      <p:pic>
        <p:nvPicPr>
          <p:cNvPr id="202" name="Google Shape;2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5" y="48700"/>
            <a:ext cx="1410550" cy="1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/>
          <p:nvPr/>
        </p:nvSpPr>
        <p:spPr>
          <a:xfrm>
            <a:off x="302725" y="1783450"/>
            <a:ext cx="1055027" cy="412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Aziz</a:t>
            </a:r>
          </a:p>
        </p:txBody>
      </p:sp>
      <p:sp>
        <p:nvSpPr>
          <p:cNvPr id="204" name="Google Shape;204;p16"/>
          <p:cNvSpPr/>
          <p:nvPr/>
        </p:nvSpPr>
        <p:spPr>
          <a:xfrm>
            <a:off x="2001613" y="1783450"/>
            <a:ext cx="1013255" cy="412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Emil</a:t>
            </a:r>
          </a:p>
        </p:txBody>
      </p:sp>
      <p:sp>
        <p:nvSpPr>
          <p:cNvPr id="205" name="Google Shape;205;p16"/>
          <p:cNvSpPr/>
          <p:nvPr/>
        </p:nvSpPr>
        <p:spPr>
          <a:xfrm>
            <a:off x="3581388" y="1723025"/>
            <a:ext cx="1372834" cy="5329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Jorge</a:t>
            </a:r>
          </a:p>
        </p:txBody>
      </p:sp>
      <p:sp>
        <p:nvSpPr>
          <p:cNvPr id="206" name="Google Shape;206;p16"/>
          <p:cNvSpPr/>
          <p:nvPr/>
        </p:nvSpPr>
        <p:spPr>
          <a:xfrm>
            <a:off x="5552975" y="1780000"/>
            <a:ext cx="1441701" cy="4189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Pedro</a:t>
            </a:r>
          </a:p>
        </p:txBody>
      </p:sp>
      <p:sp>
        <p:nvSpPr>
          <p:cNvPr id="207" name="Google Shape;207;p16"/>
          <p:cNvSpPr/>
          <p:nvPr/>
        </p:nvSpPr>
        <p:spPr>
          <a:xfrm>
            <a:off x="7643650" y="1780000"/>
            <a:ext cx="1342916" cy="4189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Walid</a:t>
            </a:r>
          </a:p>
        </p:txBody>
      </p:sp>
      <p:pic>
        <p:nvPicPr>
          <p:cNvPr id="208" name="Google Shape;2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675" y="4273188"/>
            <a:ext cx="974750" cy="6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3771425" y="4405675"/>
            <a:ext cx="1787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Sponsored by: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10" name="Google Shape;2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802" y="4273188"/>
            <a:ext cx="683799" cy="6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9725" y="73750"/>
            <a:ext cx="1490775" cy="14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0075" y="4159859"/>
            <a:ext cx="974751" cy="91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625" y="98800"/>
            <a:ext cx="1490775" cy="14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2925" y="48700"/>
            <a:ext cx="1581824" cy="15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2325" y="48700"/>
            <a:ext cx="1581825" cy="1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24" y="924675"/>
            <a:ext cx="5839824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>
            <p:ph type="title"/>
          </p:nvPr>
        </p:nvSpPr>
        <p:spPr>
          <a:xfrm>
            <a:off x="2493425" y="250800"/>
            <a:ext cx="3713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per Position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2449150" y="176775"/>
            <a:ext cx="39645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Player Growth</a:t>
            </a:r>
            <a:endParaRPr/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75" y="1028450"/>
            <a:ext cx="6712450" cy="394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2506950" y="379225"/>
            <a:ext cx="4130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Player Growth with Potential over 90</a:t>
            </a:r>
            <a:endParaRPr/>
          </a:p>
        </p:txBody>
      </p:sp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75" y="924675"/>
            <a:ext cx="6090575" cy="3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1175238" y="167875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Nations by Player Value</a:t>
            </a:r>
            <a:r>
              <a:rPr lang="en">
                <a:solidFill>
                  <a:schemeClr val="lt1"/>
                </a:solidFill>
              </a:rPr>
              <a:t>(€)</a:t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50" y="732950"/>
            <a:ext cx="6728825" cy="4325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p28"/>
          <p:cNvGraphicFramePr/>
          <p:nvPr/>
        </p:nvGraphicFramePr>
        <p:xfrm>
          <a:off x="4946700" y="123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{598486A9-9B58-4290-B130-CF86AC2F7DFF}</a:tableStyleId>
              </a:tblPr>
              <a:tblGrid>
                <a:gridCol w="781525"/>
                <a:gridCol w="10905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Nationality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Value(€)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Brazil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€ 25,574,675,000.00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Spain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€ 25,252,050,000.00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Argentina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€ 17,707,960,000.00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France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€ 16,128,955,000.00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€ 15,738,110,000.00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England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€ 14,670,615,000.00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Italy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€ 11,730,695,000.00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291563" y="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Clubs by Player Value(€)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50" y="636000"/>
            <a:ext cx="7882349" cy="4331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29"/>
          <p:cNvGraphicFramePr/>
          <p:nvPr/>
        </p:nvGraphicFramePr>
        <p:xfrm>
          <a:off x="5805850" y="121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{598486A9-9B58-4290-B130-CF86AC2F7DFF}</a:tableStyleId>
              </a:tblPr>
              <a:tblGrid>
                <a:gridCol w="743250"/>
                <a:gridCol w="1008700"/>
              </a:tblGrid>
              <a:tr h="22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Club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Value(€)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1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Barcelona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€ 4,819,800,000.00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31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 Madrid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€ 4,654,425,000.00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31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Manchester City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€ 4,149,855,000.00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31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€ 3,730,785,000.00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  <a:tr h="29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Tottenham Hotspur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€ 3,522,750,000.00</a:t>
                      </a:r>
                      <a:endParaRPr sz="9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ctrTitle"/>
          </p:nvPr>
        </p:nvSpPr>
        <p:spPr>
          <a:xfrm>
            <a:off x="243525" y="197675"/>
            <a:ext cx="8520600" cy="7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307" name="Google Shape;307;p31"/>
          <p:cNvSpPr txBox="1"/>
          <p:nvPr>
            <p:ph idx="1" type="subTitle"/>
          </p:nvPr>
        </p:nvSpPr>
        <p:spPr>
          <a:xfrm>
            <a:off x="311700" y="2412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also were able to change remove the “M” “K</a:t>
            </a:r>
            <a:br>
              <a:rPr lang="en"/>
            </a:b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175" y="-152400"/>
            <a:ext cx="9428173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type="title"/>
          </p:nvPr>
        </p:nvSpPr>
        <p:spPr>
          <a:xfrm>
            <a:off x="311025" y="756075"/>
            <a:ext cx="73413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- Player’s market Value, Wage and Overall Performance</a:t>
            </a:r>
            <a:endParaRPr/>
          </a:p>
        </p:txBody>
      </p:sp>
      <p:sp>
        <p:nvSpPr>
          <p:cNvPr id="314" name="Google Shape;314;p32"/>
          <p:cNvSpPr txBox="1"/>
          <p:nvPr>
            <p:ph idx="1" type="body"/>
          </p:nvPr>
        </p:nvSpPr>
        <p:spPr>
          <a:xfrm>
            <a:off x="762300" y="2336350"/>
            <a:ext cx="66597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is the relationship between market value, wage and overall performance?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913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914400" y="912850"/>
            <a:ext cx="35658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Statement:</a:t>
            </a:r>
            <a:endParaRPr/>
          </a:p>
        </p:txBody>
      </p:sp>
      <p:sp>
        <p:nvSpPr>
          <p:cNvPr id="221" name="Google Shape;221;p1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Analyze how player attributes can shape their overall value in the market.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Analyze how FIFA rates their players, clubs and countries.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446" l="0" r="0" t="436"/>
          <a:stretch/>
        </p:blipFill>
        <p:spPr>
          <a:xfrm>
            <a:off x="0" y="0"/>
            <a:ext cx="9165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-877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idx="1" type="body"/>
          </p:nvPr>
        </p:nvSpPr>
        <p:spPr>
          <a:xfrm>
            <a:off x="410075" y="90425"/>
            <a:ext cx="66828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Does FIFA strongly use </a:t>
            </a:r>
            <a:r>
              <a:rPr b="1" lang="en" sz="3000">
                <a:solidFill>
                  <a:schemeClr val="lt1"/>
                </a:solidFill>
              </a:rPr>
              <a:t>height to a player’s overall rating?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50" y="1305975"/>
            <a:ext cx="5335750" cy="300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794725" y="4543075"/>
            <a:ext cx="76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The player on the right is taller, is he valued more in the world of FIFA?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421875" y="76425"/>
            <a:ext cx="60366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players in the world </a:t>
            </a:r>
            <a:r>
              <a:rPr lang="en" sz="1800"/>
              <a:t>vs height</a:t>
            </a:r>
            <a:endParaRPr sz="1800"/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119" y="562951"/>
            <a:ext cx="4724482" cy="387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0"/>
          <p:cNvCxnSpPr/>
          <p:nvPr/>
        </p:nvCxnSpPr>
        <p:spPr>
          <a:xfrm rot="10800000">
            <a:off x="2092200" y="4694275"/>
            <a:ext cx="3411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 flipH="1" rot="10800000">
            <a:off x="2078350" y="4563175"/>
            <a:ext cx="159000" cy="131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 flipH="1" rot="-5400000">
            <a:off x="2078350" y="4708225"/>
            <a:ext cx="159000" cy="131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0"/>
          <p:cNvSpPr txBox="1"/>
          <p:nvPr/>
        </p:nvSpPr>
        <p:spPr>
          <a:xfrm>
            <a:off x="2554900" y="4752250"/>
            <a:ext cx="2362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Rating increases</a:t>
            </a:r>
            <a:endParaRPr b="1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25" y="982750"/>
            <a:ext cx="2779351" cy="1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6312300" y="2865675"/>
            <a:ext cx="2831700" cy="156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David DeGea, best rated tallest player is</a:t>
            </a:r>
            <a:endParaRPr b="1" sz="17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</a:t>
            </a:r>
            <a:r>
              <a:rPr b="1" lang="en" sz="17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 goalkeeper.</a:t>
            </a:r>
            <a:endParaRPr b="1" sz="17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Only players in soccer allowed to use their hands</a:t>
            </a:r>
            <a:endParaRPr b="1" sz="17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2990350" y="643000"/>
            <a:ext cx="338400" cy="33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583650" y="124575"/>
            <a:ext cx="7510800" cy="4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Tallest 100 players and their rating</a:t>
            </a:r>
            <a:r>
              <a:rPr lang="en" sz="2400"/>
              <a:t> </a:t>
            </a:r>
            <a:endParaRPr sz="2400"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25" y="677400"/>
            <a:ext cx="6757450" cy="4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/>
          <p:nvPr/>
        </p:nvSpPr>
        <p:spPr>
          <a:xfrm>
            <a:off x="3377100" y="1043575"/>
            <a:ext cx="338400" cy="33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2127525" y="1043575"/>
            <a:ext cx="338400" cy="33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19075" y="3133225"/>
            <a:ext cx="1647000" cy="145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/>
          <p:nvPr/>
        </p:nvSpPr>
        <p:spPr>
          <a:xfrm>
            <a:off x="7210350" y="28325"/>
            <a:ext cx="1933500" cy="511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2080550" y="35225"/>
            <a:ext cx="45582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Player Positions Height vs Rating</a:t>
            </a:r>
            <a:endParaRPr sz="2000"/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75" y="579925"/>
            <a:ext cx="3245649" cy="21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-3880" l="0" r="0" t="3880"/>
          <a:stretch/>
        </p:blipFill>
        <p:spPr>
          <a:xfrm>
            <a:off x="1786300" y="2842600"/>
            <a:ext cx="3200400" cy="21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650" y="2842600"/>
            <a:ext cx="3381625" cy="20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5650" y="556474"/>
            <a:ext cx="3458064" cy="21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75" y="1327175"/>
            <a:ext cx="1590052" cy="10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0" y="3380875"/>
            <a:ext cx="1533351" cy="8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7500" y="3926075"/>
            <a:ext cx="964902" cy="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/>
          <p:nvPr/>
        </p:nvSpPr>
        <p:spPr>
          <a:xfrm>
            <a:off x="6643800" y="3886000"/>
            <a:ext cx="1533300" cy="50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" y="1099275"/>
            <a:ext cx="4452600" cy="27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128" y="940750"/>
            <a:ext cx="4538400" cy="30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>
            <p:ph type="title"/>
          </p:nvPr>
        </p:nvSpPr>
        <p:spPr>
          <a:xfrm>
            <a:off x="583650" y="124575"/>
            <a:ext cx="7510800" cy="4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Looking at goalkeepers closely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186150" y="447100"/>
            <a:ext cx="84780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Height is important for a goalkeeper in football, best rated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are taller .  </a:t>
            </a:r>
            <a:endParaRPr sz="2400"/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300" y="901900"/>
            <a:ext cx="6546477" cy="40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1067088" y="458175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1165100" y="1094175"/>
            <a:ext cx="66213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What are the top 10 players with highest </a:t>
            </a:r>
            <a:r>
              <a:rPr b="1" lang="en" sz="1800">
                <a:solidFill>
                  <a:schemeClr val="lt1"/>
                </a:solidFill>
              </a:rPr>
              <a:t>growth </a:t>
            </a:r>
            <a:r>
              <a:rPr b="1" lang="en" sz="1800">
                <a:solidFill>
                  <a:srgbClr val="FFFFFF"/>
                </a:solidFill>
              </a:rPr>
              <a:t>potential</a:t>
            </a:r>
            <a:r>
              <a:rPr b="1" lang="en" sz="1800">
                <a:solidFill>
                  <a:schemeClr val="lt1"/>
                </a:solidFill>
              </a:rPr>
              <a:t>?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lt1"/>
                </a:solidFill>
              </a:rPr>
              <a:t>What are the top 10 Nations &amp; top 10 Clubs based on Player Value?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How do positions/wages/overall ratings vary in each league?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lt1"/>
                </a:solidFill>
              </a:rPr>
              <a:t>What is the relationship between market value, wage and overall performance?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What is the relation between player height and their overall ratings?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3044952" y="274320"/>
            <a:ext cx="24555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</p:txBody>
      </p:sp>
      <p:sp>
        <p:nvSpPr>
          <p:cNvPr id="406" name="Google Shape;406;p4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Data only focused on 2018-19 player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Data did not contain columns for leagues so we only focused on top 5 leagues in top 5 leagues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3047292" y="172800"/>
            <a:ext cx="20265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1059700" y="729450"/>
            <a:ext cx="62967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/>
              <a:t>D. Campbell and J. Von Moos will see the most overall improvement.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/>
              <a:t>Vinicius Junior has the most potential to be the next superstar.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There is high correlation between value and wages. Medium correlation between overall performances, potencial and financial returns. Low to negative correlation among skill moves, age and financial metrics.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Players positions &amp; wages in each league does not affect their overall ratings.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A clubs value does not correlate to a players rating or wages.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South America outperformed in talent by nation based on player value however the highest player value at the club level came from Europe.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A player’s overall rating is not evidently affected by their own height, unless you are a goalkeeper playing on the world stage!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idx="1" type="body"/>
          </p:nvPr>
        </p:nvSpPr>
        <p:spPr>
          <a:xfrm>
            <a:off x="3139317" y="1770449"/>
            <a:ext cx="20043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Thank you!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</p:txBody>
      </p:sp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FIFA 19 Dataset from Kaggle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89 columns of attributes for each player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Shooting, Defending, Passing, Wages etc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Data generated from https://sofifa.com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1067088" y="68580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Data:</a:t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25" y="1548850"/>
            <a:ext cx="6690549" cy="32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1067088" y="68580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Data</a:t>
            </a:r>
            <a:r>
              <a:rPr lang="en"/>
              <a:t>:</a:t>
            </a:r>
            <a:endParaRPr/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25" y="1548850"/>
            <a:ext cx="6554900" cy="29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r>
              <a:rPr lang="en"/>
              <a:t>: Numeric Values</a:t>
            </a:r>
            <a:endParaRPr/>
          </a:p>
        </p:txBody>
      </p:sp>
      <p:sp>
        <p:nvSpPr>
          <p:cNvPr id="251" name="Google Shape;251;p22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Adjusting Wage, Value and Release Clause columns to numeric fields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/>
              <a:t>226.5 M to 226500000.00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/>
              <a:t>170.5 K to 170500.00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1067100" y="912850"/>
            <a:ext cx="60747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Simplified Position</a:t>
            </a:r>
            <a:endParaRPr/>
          </a:p>
        </p:txBody>
      </p:sp>
      <p:sp>
        <p:nvSpPr>
          <p:cNvPr id="257" name="Google Shape;257;p23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Combining all of the </a:t>
            </a:r>
            <a:r>
              <a:rPr lang="en"/>
              <a:t>positions</a:t>
            </a:r>
            <a:r>
              <a:rPr lang="en"/>
              <a:t> into 4 simplified positions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Goalkeeper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GK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Defender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LWB, RWB, LB, LCB, CB, RCB, RB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Midfielder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LAM, CAM, RAM, LM, LCM, CM, RCM, RM, LDM, CDM, RDM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Attacker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LS, ST, RS, LW, LF, CF, RF, RW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Added new column to DataFrame called “Simplified Position”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1067100" y="912850"/>
            <a:ext cx="60747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Creating Leagues</a:t>
            </a:r>
            <a:endParaRPr/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chemeClr val="lt1"/>
                </a:solidFill>
              </a:rPr>
              <a:t>Placed all club teams in their respective leagues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chemeClr val="lt1"/>
                </a:solidFill>
              </a:rPr>
              <a:t>Added a new column to the DataFrame called “League”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00" y="2490300"/>
            <a:ext cx="6287849" cy="13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